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7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99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3AD932-BB37-4838-98C8-66435A0D3725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2D93B-68AD-42CB-B44D-DD608F4C4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51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2D93B-68AD-42CB-B44D-DD608F4C42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40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2D93B-68AD-42CB-B44D-DD608F4C42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03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8d3b44f0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8d3b44f0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A018-66AB-431F-ACDF-1572620BC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09A1D7-B5C8-45D3-8EC6-83CD0D2F8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5F1FD-D270-4D7B-8185-788DCCC1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9191-3A74-4C95-ACDF-15CE2F5CB155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21088-DB3F-4B39-9A72-3BA9E07D2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A7090-A184-4D9D-8D46-A82F7C3D1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CC3C-F18F-4FA4-8275-09679DFD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1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42E70-FD9F-4290-BCE6-2EA83908A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CC18F-2535-441D-A856-7010D47E3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B61C4-4A0C-4373-9B7E-D3031E0F6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9191-3A74-4C95-ACDF-15CE2F5CB155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230A4-6A60-498B-85C4-54F29FD0D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F00CB-68ED-45A0-8548-1DB701DF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CC3C-F18F-4FA4-8275-09679DFD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73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16E4C1-902E-4239-A42C-59D779DCC7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6EDC80-40C4-4972-B1B0-1001EC35D9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7BD11-5DB7-46A9-898F-F1929FD5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9191-3A74-4C95-ACDF-15CE2F5CB155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B0FDA-03AE-47FC-8FE8-436921C2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CA5FB-EE75-41DC-B2E3-0721F8B4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CC3C-F18F-4FA4-8275-09679DFD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13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ctrTitle"/>
          </p:nvPr>
        </p:nvSpPr>
        <p:spPr>
          <a:xfrm>
            <a:off x="9057333" y="540448"/>
            <a:ext cx="2316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7071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786267" y="-26900"/>
            <a:ext cx="5459533" cy="6920767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85069" y="1720233"/>
            <a:ext cx="48528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4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535069" y="3676829"/>
            <a:ext cx="58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3733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3733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3733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3733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3733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3733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3733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3733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8543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 flipH="1">
            <a:off x="-596899" y="-56167"/>
            <a:ext cx="7658100" cy="693420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44" name="Google Shape;44;p5"/>
          <p:cNvSpPr txBox="1">
            <a:spLocks noGrp="1"/>
          </p:cNvSpPr>
          <p:nvPr>
            <p:ph type="ctrTitle"/>
          </p:nvPr>
        </p:nvSpPr>
        <p:spPr>
          <a:xfrm>
            <a:off x="840833" y="2212683"/>
            <a:ext cx="5156400" cy="12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7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840833" y="3351317"/>
            <a:ext cx="4454000" cy="1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3327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4107967" y="540448"/>
            <a:ext cx="3976000" cy="9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 idx="2"/>
          </p:nvPr>
        </p:nvSpPr>
        <p:spPr>
          <a:xfrm flipH="1">
            <a:off x="2217433" y="3475064"/>
            <a:ext cx="1382800" cy="4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1"/>
          </p:nvPr>
        </p:nvSpPr>
        <p:spPr>
          <a:xfrm flipH="1">
            <a:off x="1909967" y="3754257"/>
            <a:ext cx="1997600" cy="1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ctrTitle" idx="3"/>
          </p:nvPr>
        </p:nvSpPr>
        <p:spPr>
          <a:xfrm flipH="1">
            <a:off x="6468200" y="3475231"/>
            <a:ext cx="1382800" cy="4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4"/>
          </p:nvPr>
        </p:nvSpPr>
        <p:spPr>
          <a:xfrm flipH="1">
            <a:off x="6160733" y="3754257"/>
            <a:ext cx="1997600" cy="1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ctrTitle" idx="5"/>
          </p:nvPr>
        </p:nvSpPr>
        <p:spPr>
          <a:xfrm flipH="1">
            <a:off x="4342833" y="2350987"/>
            <a:ext cx="1382800" cy="4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6"/>
          </p:nvPr>
        </p:nvSpPr>
        <p:spPr>
          <a:xfrm flipH="1">
            <a:off x="4035351" y="2630020"/>
            <a:ext cx="1997600" cy="1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ctrTitle" idx="7"/>
          </p:nvPr>
        </p:nvSpPr>
        <p:spPr>
          <a:xfrm flipH="1">
            <a:off x="8593567" y="2350987"/>
            <a:ext cx="1382800" cy="4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ubTitle" idx="8"/>
          </p:nvPr>
        </p:nvSpPr>
        <p:spPr>
          <a:xfrm flipH="1">
            <a:off x="8286084" y="2630020"/>
            <a:ext cx="1997600" cy="1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4274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85">
          <p15:clr>
            <a:srgbClr val="FA7B17"/>
          </p15:clr>
        </p15:guide>
        <p15:guide id="2" orient="horz" pos="1460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 flipH="1">
            <a:off x="5744668" y="-566388"/>
            <a:ext cx="8001200" cy="7619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7"/>
          <p:cNvSpPr/>
          <p:nvPr/>
        </p:nvSpPr>
        <p:spPr>
          <a:xfrm flipH="1">
            <a:off x="10024568" y="-566388"/>
            <a:ext cx="8001200" cy="7619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7"/>
          <p:cNvSpPr txBox="1">
            <a:spLocks noGrp="1"/>
          </p:cNvSpPr>
          <p:nvPr>
            <p:ph type="ctrTitle"/>
          </p:nvPr>
        </p:nvSpPr>
        <p:spPr>
          <a:xfrm>
            <a:off x="5360355" y="3140713"/>
            <a:ext cx="4375200" cy="10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 idx="2" hasCustomPrompt="1"/>
          </p:nvPr>
        </p:nvSpPr>
        <p:spPr>
          <a:xfrm>
            <a:off x="5763155" y="2337913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6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6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6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6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6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6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6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6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6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026330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Title + design 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ctrTitle"/>
          </p:nvPr>
        </p:nvSpPr>
        <p:spPr>
          <a:xfrm>
            <a:off x="814495" y="540448"/>
            <a:ext cx="2316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3469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ctrTitle"/>
          </p:nvPr>
        </p:nvSpPr>
        <p:spPr>
          <a:xfrm>
            <a:off x="9057333" y="540448"/>
            <a:ext cx="2316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4015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 flipH="1">
            <a:off x="5744668" y="-547675"/>
            <a:ext cx="8001200" cy="7619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14"/>
          <p:cNvSpPr/>
          <p:nvPr/>
        </p:nvSpPr>
        <p:spPr>
          <a:xfrm flipH="1">
            <a:off x="10024568" y="-547675"/>
            <a:ext cx="8001200" cy="7619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 flipH="1">
            <a:off x="7368024" y="2202733"/>
            <a:ext cx="2308800" cy="8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ExtraBold"/>
              <a:buNone/>
              <a:defRPr sz="24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467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467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467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467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467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467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467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467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ctrTitle" idx="2"/>
          </p:nvPr>
        </p:nvSpPr>
        <p:spPr>
          <a:xfrm>
            <a:off x="5333259" y="3140713"/>
            <a:ext cx="4375200" cy="10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467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467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467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467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467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467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467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467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Assistant ExtraLight"/>
              <a:buNone/>
              <a:defRPr sz="1467" b="0"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755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B4388-8281-4FE9-8470-7D0970EB3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CAEB3-0EEC-41DB-9337-07D63FA79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2C351-AE2F-491B-B763-9995AC237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9191-3A74-4C95-ACDF-15CE2F5CB155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D485F-A4A4-498E-956C-D65FE5FE3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2B2B3-55C9-452F-B707-F4FC0D8DA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CC3C-F18F-4FA4-8275-09679DFD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72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1507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E8AF3-F253-470B-8EFF-D9CCF5954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20931-9EAF-4CC8-B5B1-FB7D605CC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817BB-504C-4327-A295-DD97AAF7F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9191-3A74-4C95-ACDF-15CE2F5CB155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3A8C8-3EA6-4A6D-BD86-9E61EFDDE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D0A53-785B-45CC-9564-2E308710C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CC3C-F18F-4FA4-8275-09679DFD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48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62D65-779B-4A6E-B221-959471FC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6F659-7B90-4AD3-810C-24A90236FD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75E6DA-FB2E-4C2C-BBF5-083AA79B4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0A4D5-E6EF-4EAA-9EAB-5EC6301FE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9191-3A74-4C95-ACDF-15CE2F5CB155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51E5E-A0D7-4A63-A2DA-1DC6FDBD9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32FA78-24A5-436F-99AB-D25C6A246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CC3C-F18F-4FA4-8275-09679DFD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200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35D76-C27A-4A2C-B0E8-4C7BC0550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DF2A5-C5D1-4367-A3A6-2751A41E6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0C8AE-1CE9-40DF-BBE5-93E88D68A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7C74CD-E1C1-4047-B1FC-BCF7C6E120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55E008-4802-432F-9D67-0761B83298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3F6E8-51E3-4AC4-BD09-252D43315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9191-3A74-4C95-ACDF-15CE2F5CB155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333FAF-3FC7-4BC4-B705-0907BCA9F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4C77FD-DCB8-4C9E-9B71-E87A77DA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CC3C-F18F-4FA4-8275-09679DFD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04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D8B04-638D-44C3-BC65-1CB80ADA6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12B0F7-386E-4579-9C82-AF794E590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9191-3A74-4C95-ACDF-15CE2F5CB155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F4E339-A197-4C1F-8AC7-30CE3BEE3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8DA07-3E4B-4BFF-B0AB-B20CC07BF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CC3C-F18F-4FA4-8275-09679DFD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90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4235C7-E344-4DAD-AA1D-DDB482F36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9191-3A74-4C95-ACDF-15CE2F5CB155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E1446C-846C-4C83-BDE1-FC72C2D90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ACA1D-1365-4C5E-9C27-ACA1BF1B4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CC3C-F18F-4FA4-8275-09679DFD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14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A702-7388-4E08-AA82-0C047235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2B986-E0BE-4F13-9045-A1562DB77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B1B4F-6CC7-4655-BA5B-F226A8179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E0B80-9D7C-4EC4-92BC-933A0AB43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9191-3A74-4C95-ACDF-15CE2F5CB155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B1828-8540-4691-80BD-51B6E3042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E537A-9A0E-4B5C-AAEB-53641B58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CC3C-F18F-4FA4-8275-09679DFD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51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6338-3699-4845-AD9F-84730B25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076102-01B9-4426-ADF7-C4E5EA98DB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21F5A8-CB55-4A8B-819B-F0178004F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06C5E-DA4C-4DB9-B24B-B76D5013D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C9191-3A74-4C95-ACDF-15CE2F5CB155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B7E64-C188-49BE-8685-E08338A7B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21507-5E8C-4FCC-A0AD-96A170EF3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CC3C-F18F-4FA4-8275-09679DFD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61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21601D-B7ED-418D-AF74-ECEC131DC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66537-F82D-4A4A-A65C-9C483F298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6D90C-AC65-4991-A843-B9A10C796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C9191-3A74-4C95-ACDF-15CE2F5CB155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3CC4B-2330-4568-B4DF-ED1CF53767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6E1ED-BAE5-478B-9CDA-830B6FBF7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2CC3C-F18F-4FA4-8275-09679DFDF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75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191642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9" r:id="rId5"/>
    <p:sldLayoutId id="2147483670" r:id="rId6"/>
    <p:sldLayoutId id="2147483671" r:id="rId7"/>
    <p:sldLayoutId id="214748367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5535069" y="3676829"/>
            <a:ext cx="5802800" cy="956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US" dirty="0"/>
              <a:t> </a:t>
            </a:r>
            <a:r>
              <a:rPr lang="en-US" sz="2400" dirty="0"/>
              <a:t>Data Analyst Case Study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18" name="Google Shape;118;p22"/>
          <p:cNvSpPr/>
          <p:nvPr/>
        </p:nvSpPr>
        <p:spPr>
          <a:xfrm flipH="1">
            <a:off x="6437162" y="74719"/>
            <a:ext cx="6202900" cy="257649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5F1E4C-C4C2-4E9C-9921-ECB8FFD6EEED}"/>
              </a:ext>
            </a:extLst>
          </p:cNvPr>
          <p:cNvSpPr txBox="1"/>
          <p:nvPr/>
        </p:nvSpPr>
        <p:spPr>
          <a:xfrm>
            <a:off x="6960261" y="6464972"/>
            <a:ext cx="51567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F3F3F3"/>
                </a:solidFill>
                <a:latin typeface="Arial"/>
                <a:cs typeface="Arial"/>
                <a:sym typeface="Arial"/>
              </a:rPr>
              <a:t>Hazem Zaki Abdel Hamid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22A48-C39F-4703-A215-99DB5A8673E5}"/>
              </a:ext>
            </a:extLst>
          </p:cNvPr>
          <p:cNvSpPr txBox="1"/>
          <p:nvPr/>
        </p:nvSpPr>
        <p:spPr>
          <a:xfrm>
            <a:off x="8993958" y="203200"/>
            <a:ext cx="3537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92D050"/>
                </a:solidFill>
              </a:rPr>
              <a:t>Valeo</a:t>
            </a:r>
          </a:p>
        </p:txBody>
      </p:sp>
      <p:sp>
        <p:nvSpPr>
          <p:cNvPr id="4" name="L-Shape 3">
            <a:extLst>
              <a:ext uri="{FF2B5EF4-FFF2-40B4-BE49-F238E27FC236}">
                <a16:creationId xmlns:a16="http://schemas.microsoft.com/office/drawing/2014/main" id="{5D47D897-BCE8-4F0D-951F-BEF645C296B8}"/>
              </a:ext>
            </a:extLst>
          </p:cNvPr>
          <p:cNvSpPr/>
          <p:nvPr/>
        </p:nvSpPr>
        <p:spPr>
          <a:xfrm rot="20780772">
            <a:off x="9707359" y="1542565"/>
            <a:ext cx="1212045" cy="284488"/>
          </a:xfrm>
          <a:prstGeom prst="corner">
            <a:avLst>
              <a:gd name="adj1" fmla="val 50000"/>
              <a:gd name="adj2" fmla="val 48843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l="56000" t="60000" r="-15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3152E-F349-4084-91CF-A6BA5CF1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b="0" i="0" u="none" strike="noStrike" baseline="0" dirty="0">
                <a:latin typeface="ArialMT"/>
              </a:rPr>
              <a:t>Data cleaning and</a:t>
            </a:r>
            <a:br>
              <a:rPr lang="en-US" sz="2800" b="0" i="0" u="none" strike="noStrike" baseline="0" dirty="0">
                <a:latin typeface="ArialMT"/>
              </a:rPr>
            </a:br>
            <a:r>
              <a:rPr lang="en-US" sz="2800" b="0" i="0" u="none" strike="noStrike" baseline="0" dirty="0">
                <a:latin typeface="ArialMT"/>
              </a:rPr>
              <a:t> manipulation using Python</a:t>
            </a:r>
            <a:endParaRPr lang="en-US" sz="6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CE2719-4A54-4C85-B7B4-0B898F9EB9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Hours Sheet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09F80-EB45-46AE-94C7-C2C915D2F0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000" dirty="0"/>
              <a:t>Remove unnecessary columns (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containing same fixed value )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calendar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cost rate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Period from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Period to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Replacing them instead with 3 new Columns which gives the same meaning.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D725BC-5486-4916-A3DC-1B5761691D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400" dirty="0"/>
              <a:t>Engineering sheet 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448600-8A6C-4063-86FB-ED66B38978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505075"/>
            <a:ext cx="5183188" cy="36845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100" dirty="0"/>
              <a:t>From my point of view, There were no Data cleaning needed in this sheet.</a:t>
            </a:r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sz="2100" dirty="0"/>
              <a:t>The only thing I did was creating a new column called (Date difference),to calculate the difference between the end date and the start date to figure out the number of days.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01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56000" t="60000" r="-15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D7C1-0CA0-4B9D-B97F-0B341D12C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ArialMT"/>
              </a:rPr>
              <a:t>Identify trends and patterns.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911C3-908A-42C6-B0C5-A3E828C331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8759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HOURS sheet:</a:t>
            </a:r>
            <a:b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 filtered open cases only, then I took the sum of (</a:t>
            </a:r>
            <a:r>
              <a:rPr lang="en-US" sz="18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hours, Forecasted hours and </a:t>
            </a:r>
            <a:r>
              <a:rPr lang="en-US" sz="1800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Budget hours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columns and Calculated the Max, Min and Average hours of each Department and plotted  [Table 1]</a:t>
            </a:r>
          </a:p>
          <a:p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4194B17-0C5C-46C1-A289-E9A05DC4E29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87105917"/>
              </p:ext>
            </p:extLst>
          </p:nvPr>
        </p:nvGraphicFramePr>
        <p:xfrm>
          <a:off x="838200" y="3342633"/>
          <a:ext cx="4997389" cy="2790313"/>
        </p:xfrm>
        <a:graphic>
          <a:graphicData uri="http://schemas.openxmlformats.org/drawingml/2006/table">
            <a:tbl>
              <a:tblPr firstRow="1" firstCol="1" bandRow="1"/>
              <a:tblGrid>
                <a:gridCol w="1212298">
                  <a:extLst>
                    <a:ext uri="{9D8B030D-6E8A-4147-A177-3AD203B41FA5}">
                      <a16:colId xmlns:a16="http://schemas.microsoft.com/office/drawing/2014/main" val="3888776435"/>
                    </a:ext>
                  </a:extLst>
                </a:gridCol>
                <a:gridCol w="385442">
                  <a:extLst>
                    <a:ext uri="{9D8B030D-6E8A-4147-A177-3AD203B41FA5}">
                      <a16:colId xmlns:a16="http://schemas.microsoft.com/office/drawing/2014/main" val="597974843"/>
                    </a:ext>
                  </a:extLst>
                </a:gridCol>
                <a:gridCol w="356820">
                  <a:extLst>
                    <a:ext uri="{9D8B030D-6E8A-4147-A177-3AD203B41FA5}">
                      <a16:colId xmlns:a16="http://schemas.microsoft.com/office/drawing/2014/main" val="416737712"/>
                    </a:ext>
                  </a:extLst>
                </a:gridCol>
                <a:gridCol w="377809">
                  <a:extLst>
                    <a:ext uri="{9D8B030D-6E8A-4147-A177-3AD203B41FA5}">
                      <a16:colId xmlns:a16="http://schemas.microsoft.com/office/drawing/2014/main" val="518658372"/>
                    </a:ext>
                  </a:extLst>
                </a:gridCol>
                <a:gridCol w="456043">
                  <a:extLst>
                    <a:ext uri="{9D8B030D-6E8A-4147-A177-3AD203B41FA5}">
                      <a16:colId xmlns:a16="http://schemas.microsoft.com/office/drawing/2014/main" val="1777681558"/>
                    </a:ext>
                  </a:extLst>
                </a:gridCol>
                <a:gridCol w="427421">
                  <a:extLst>
                    <a:ext uri="{9D8B030D-6E8A-4147-A177-3AD203B41FA5}">
                      <a16:colId xmlns:a16="http://schemas.microsoft.com/office/drawing/2014/main" val="1613793111"/>
                    </a:ext>
                  </a:extLst>
                </a:gridCol>
                <a:gridCol w="449046">
                  <a:extLst>
                    <a:ext uri="{9D8B030D-6E8A-4147-A177-3AD203B41FA5}">
                      <a16:colId xmlns:a16="http://schemas.microsoft.com/office/drawing/2014/main" val="2395274988"/>
                    </a:ext>
                  </a:extLst>
                </a:gridCol>
                <a:gridCol w="456043">
                  <a:extLst>
                    <a:ext uri="{9D8B030D-6E8A-4147-A177-3AD203B41FA5}">
                      <a16:colId xmlns:a16="http://schemas.microsoft.com/office/drawing/2014/main" val="1242330498"/>
                    </a:ext>
                  </a:extLst>
                </a:gridCol>
                <a:gridCol w="427421">
                  <a:extLst>
                    <a:ext uri="{9D8B030D-6E8A-4147-A177-3AD203B41FA5}">
                      <a16:colId xmlns:a16="http://schemas.microsoft.com/office/drawing/2014/main" val="1438894819"/>
                    </a:ext>
                  </a:extLst>
                </a:gridCol>
                <a:gridCol w="449046">
                  <a:extLst>
                    <a:ext uri="{9D8B030D-6E8A-4147-A177-3AD203B41FA5}">
                      <a16:colId xmlns:a16="http://schemas.microsoft.com/office/drawing/2014/main" val="3213309238"/>
                    </a:ext>
                  </a:extLst>
                </a:gridCol>
              </a:tblGrid>
              <a:tr h="563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Hours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(626977)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Forecasted hours (638283)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Budget Hours (637638)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654754"/>
                  </a:ext>
                </a:extLst>
              </a:tr>
              <a:tr h="2024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Department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Avg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Avg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Avg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23798"/>
                  </a:ext>
                </a:extLst>
              </a:tr>
              <a:tr h="2024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Camera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793487"/>
                  </a:ext>
                </a:extLst>
              </a:tr>
              <a:tr h="2024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Innovation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875621"/>
                  </a:ext>
                </a:extLst>
              </a:tr>
              <a:tr h="2024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Internal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4434420"/>
                  </a:ext>
                </a:extLst>
              </a:tr>
              <a:tr h="2024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Power Strain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480110"/>
                  </a:ext>
                </a:extLst>
              </a:tr>
              <a:tr h="2024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Services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041313"/>
                  </a:ext>
                </a:extLst>
              </a:tr>
              <a:tr h="2024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Switches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362669"/>
                  </a:ext>
                </a:extLst>
              </a:tr>
              <a:tr h="2024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Thermal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506303"/>
                  </a:ext>
                </a:extLst>
              </a:tr>
              <a:tr h="2024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Tooling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675344"/>
                  </a:ext>
                </a:extLst>
              </a:tr>
              <a:tr h="2024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Visibility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9511065"/>
                  </a:ext>
                </a:extLst>
              </a:tr>
              <a:tr h="2024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Wippers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84848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D6A6A64-A1E0-4B93-AF86-3E69A486ADCF}"/>
              </a:ext>
            </a:extLst>
          </p:cNvPr>
          <p:cNvSpPr txBox="1"/>
          <p:nvPr/>
        </p:nvSpPr>
        <p:spPr>
          <a:xfrm>
            <a:off x="6356412" y="204186"/>
            <a:ext cx="5927952" cy="6250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Hours: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 a Total of </a:t>
            </a:r>
            <a:r>
              <a:rPr lang="en-US" sz="18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626977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hours spent across all Departments,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Departments [Camera, Internal and Switches] had the Highest number of hours spent on open cases of 66 Hours, all departments spent a minimum of 1 hour on cases, except Wippers which spent 8.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Forecasted hours: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 a Total of </a:t>
            </a:r>
            <a:r>
              <a:rPr lang="en-US" sz="18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638283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hours spent across all Departments,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Maximum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40 hours were spent by All Departments </a:t>
            </a:r>
            <a:r>
              <a:rPr lang="en-US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except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Wippers which was 13 hours.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Minimum 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1 hour were spent by All Departments </a:t>
            </a:r>
            <a:r>
              <a:rPr lang="en-US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except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[ Thermal and Wippers] which was (2, 6) hours consecutively.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Budget Hours: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 a Total of </a:t>
            </a:r>
            <a:r>
              <a:rPr lang="en-US" sz="1800" b="1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637638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hours spent across all Departments,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Maximum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40 hours were spent by All Departments </a:t>
            </a:r>
            <a:r>
              <a:rPr lang="en-US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except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Wippers which was 23 hours.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Minimum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1 hour were spent by All Departments </a:t>
            </a:r>
            <a:r>
              <a:rPr lang="en-US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except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for Wippers which was 5 hours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3BBEF5-F2B8-4408-91FE-A4D7EB89D9CC}"/>
              </a:ext>
            </a:extLst>
          </p:cNvPr>
          <p:cNvSpPr txBox="1"/>
          <p:nvPr/>
        </p:nvSpPr>
        <p:spPr>
          <a:xfrm>
            <a:off x="3060829" y="6354375"/>
            <a:ext cx="736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Table 1</a:t>
            </a:r>
          </a:p>
        </p:txBody>
      </p:sp>
    </p:spTree>
    <p:extLst>
      <p:ext uri="{BB962C8B-B14F-4D97-AF65-F5344CB8AC3E}">
        <p14:creationId xmlns:p14="http://schemas.microsoft.com/office/powerpoint/2010/main" val="1357653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l="56000" t="60000" r="-15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80AA8-EA86-4758-B41E-93455AD6ED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0"/>
            <a:ext cx="5181600" cy="6176963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ENGINEERING Sheet: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Linked </a:t>
            </a:r>
            <a:r>
              <a:rPr lang="en-US" sz="16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status column 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 Hours Sheet </a:t>
            </a:r>
            <a:r>
              <a:rPr lang="en-US" sz="16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stage Column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Engineering Sheet using VLOOKUP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filtered </a:t>
            </a:r>
            <a:r>
              <a:rPr lang="en-US" sz="16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status column 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(open cases) &amp; </a:t>
            </a:r>
            <a:r>
              <a:rPr lang="en-US" sz="16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stage Column 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(closed)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[Table 2]  is regarding each Ticket origin uniquely, describing in each severity the number of cases and the Maximum number of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days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it took to close the case (</a:t>
            </a:r>
            <a:r>
              <a:rPr lang="en-US" sz="1600" dirty="0">
                <a:solidFill>
                  <a:srgbClr val="92D05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date Difference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n-US" sz="2000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08926B5-B7E9-4ECA-ABFA-D26AF680544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89003227"/>
              </p:ext>
            </p:extLst>
          </p:nvPr>
        </p:nvGraphicFramePr>
        <p:xfrm>
          <a:off x="1507063" y="4407595"/>
          <a:ext cx="3048000" cy="2187575"/>
        </p:xfrm>
        <a:graphic>
          <a:graphicData uri="http://schemas.openxmlformats.org/drawingml/2006/table">
            <a:tbl>
              <a:tblPr firstRow="1" firstCol="1" bandRow="1"/>
              <a:tblGrid>
                <a:gridCol w="2438400">
                  <a:extLst>
                    <a:ext uri="{9D8B030D-6E8A-4147-A177-3AD203B41FA5}">
                      <a16:colId xmlns:a16="http://schemas.microsoft.com/office/drawing/2014/main" val="415585137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87780825"/>
                    </a:ext>
                  </a:extLst>
                </a:gridCol>
              </a:tblGrid>
              <a:tr h="1619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Ticket Origin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Total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9256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i="1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Customer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0460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i="1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Functional Validation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2166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6569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i="1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Hardware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2203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7751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i="1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Industrial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2148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7802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i="1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Mechanical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2242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017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i="1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Optical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2089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3968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i="1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Quality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2144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9083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i="1" kern="1200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Software</a:t>
                      </a:r>
                      <a:endParaRPr lang="en-US" sz="1300" b="1" i="1" kern="1200" dirty="0">
                        <a:solidFill>
                          <a:srgbClr val="3C404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2251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7002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i="1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Supplier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2118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091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b="1" i="1" dirty="0">
                          <a:solidFill>
                            <a:srgbClr val="3C4043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System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2043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22013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AFA56C5-193E-4813-B7C4-19655FFF7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253659"/>
            <a:ext cx="6998622" cy="2660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0DFC67-1ECE-443B-838D-1C278376F6B3}"/>
              </a:ext>
            </a:extLst>
          </p:cNvPr>
          <p:cNvSpPr txBox="1"/>
          <p:nvPr/>
        </p:nvSpPr>
        <p:spPr>
          <a:xfrm>
            <a:off x="198358" y="3275374"/>
            <a:ext cx="57029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A Total of </a:t>
            </a:r>
            <a:r>
              <a:rPr lang="en-US" sz="1600" b="1" u="sng" dirty="0">
                <a:latin typeface="Calibri" panose="020F0502020204030204" pitchFamily="34" charset="0"/>
                <a:cs typeface="Arial" panose="020B0604020202020204" pitchFamily="34" charset="0"/>
              </a:rPr>
              <a:t>21559</a:t>
            </a: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 cases were opened, with an Average of 2156 cases per Ticket origin, with </a:t>
            </a:r>
            <a:r>
              <a:rPr lang="en-US" sz="1600" b="1" dirty="0">
                <a:latin typeface="Calibri" panose="020F0502020204030204" pitchFamily="34" charset="0"/>
                <a:cs typeface="Arial" panose="020B0604020202020204" pitchFamily="34" charset="0"/>
              </a:rPr>
              <a:t>Software</a:t>
            </a: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 making the Highest number of cases (2251) and </a:t>
            </a:r>
            <a:r>
              <a:rPr lang="en-US" sz="1600" b="1" dirty="0">
                <a:latin typeface="Calibri" panose="020F0502020204030204" pitchFamily="34" charset="0"/>
                <a:cs typeface="Arial" panose="020B0604020202020204" pitchFamily="34" charset="0"/>
              </a:rPr>
              <a:t>System</a:t>
            </a: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 making the lowest (2043).</a:t>
            </a:r>
          </a:p>
          <a:p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9E05C9E-FD1E-4770-BAA2-E66716124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463911"/>
              </p:ext>
            </p:extLst>
          </p:nvPr>
        </p:nvGraphicFramePr>
        <p:xfrm>
          <a:off x="5975927" y="4358116"/>
          <a:ext cx="2419887" cy="2224044"/>
        </p:xfrm>
        <a:graphic>
          <a:graphicData uri="http://schemas.openxmlformats.org/drawingml/2006/table">
            <a:tbl>
              <a:tblPr firstRow="1" firstCol="1" bandRow="1"/>
              <a:tblGrid>
                <a:gridCol w="1267639">
                  <a:extLst>
                    <a:ext uri="{9D8B030D-6E8A-4147-A177-3AD203B41FA5}">
                      <a16:colId xmlns:a16="http://schemas.microsoft.com/office/drawing/2014/main" val="4061178141"/>
                    </a:ext>
                  </a:extLst>
                </a:gridCol>
                <a:gridCol w="1152248">
                  <a:extLst>
                    <a:ext uri="{9D8B030D-6E8A-4147-A177-3AD203B41FA5}">
                      <a16:colId xmlns:a16="http://schemas.microsoft.com/office/drawing/2014/main" val="3523692368"/>
                    </a:ext>
                  </a:extLst>
                </a:gridCol>
              </a:tblGrid>
              <a:tr h="213884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Severity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Total cases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6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595634"/>
                  </a:ext>
                </a:extLst>
              </a:tr>
              <a:tr h="5025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Green  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5493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B050">
                        <a:alpha val="6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39288"/>
                  </a:ext>
                </a:extLst>
              </a:tr>
              <a:tr h="5025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5454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>
                        <a:alpha val="6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77273"/>
                  </a:ext>
                </a:extLst>
              </a:tr>
              <a:tr h="5025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Orange 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5321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>
                        <a:alpha val="6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644835"/>
                  </a:ext>
                </a:extLst>
              </a:tr>
              <a:tr h="5025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Yellow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5291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>
                        <a:alpha val="6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62273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D7E568D-34EB-43C4-8E8F-874276B7A833}"/>
              </a:ext>
            </a:extLst>
          </p:cNvPr>
          <p:cNvSpPr txBox="1"/>
          <p:nvPr/>
        </p:nvSpPr>
        <p:spPr>
          <a:xfrm>
            <a:off x="6477307" y="3250120"/>
            <a:ext cx="57029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From The </a:t>
            </a:r>
            <a:r>
              <a:rPr lang="en-US" sz="1600" b="1" u="sng" dirty="0">
                <a:latin typeface="Calibri" panose="020F0502020204030204" pitchFamily="34" charset="0"/>
                <a:cs typeface="Arial" panose="020B0604020202020204" pitchFamily="34" charset="0"/>
              </a:rPr>
              <a:t>21559</a:t>
            </a: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 cases, the ranking of each severity is shown in [table 4] , with green a total of </a:t>
            </a:r>
            <a:r>
              <a:rPr lang="en-US" sz="1600" b="1" u="sng" dirty="0">
                <a:latin typeface="Calibri" panose="020F0502020204030204" pitchFamily="34" charset="0"/>
                <a:cs typeface="Arial" panose="020B0604020202020204" pitchFamily="34" charset="0"/>
              </a:rPr>
              <a:t>5493</a:t>
            </a: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 being the highest , and Yellow with a Total of </a:t>
            </a:r>
            <a:r>
              <a:rPr lang="en-US" sz="1600" b="1" u="sng" dirty="0">
                <a:latin typeface="Calibri" panose="020F0502020204030204" pitchFamily="34" charset="0"/>
                <a:cs typeface="Arial" panose="020B0604020202020204" pitchFamily="34" charset="0"/>
              </a:rPr>
              <a:t>5291</a:t>
            </a: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 being the lowest .  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A30821-3DFB-4447-83BE-A0DF8AFEB6FD}"/>
              </a:ext>
            </a:extLst>
          </p:cNvPr>
          <p:cNvSpPr txBox="1"/>
          <p:nvPr/>
        </p:nvSpPr>
        <p:spPr>
          <a:xfrm>
            <a:off x="8692689" y="2943501"/>
            <a:ext cx="1819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Table 2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F1368F-B8AC-4CC4-AB2E-6FCD7636EDB9}"/>
              </a:ext>
            </a:extLst>
          </p:cNvPr>
          <p:cNvSpPr txBox="1"/>
          <p:nvPr/>
        </p:nvSpPr>
        <p:spPr>
          <a:xfrm>
            <a:off x="3429000" y="6625330"/>
            <a:ext cx="943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Table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6F352E-8BAB-4E67-B44D-6B2264B7909C}"/>
              </a:ext>
            </a:extLst>
          </p:cNvPr>
          <p:cNvSpPr txBox="1"/>
          <p:nvPr/>
        </p:nvSpPr>
        <p:spPr>
          <a:xfrm>
            <a:off x="6831857" y="6619446"/>
            <a:ext cx="7080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Table 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21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56000" t="60000" r="-15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3A014-BEEC-451E-B3DB-F5DBF8DC6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5536"/>
            <a:ext cx="7927759" cy="6781800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dirty="0">
                <a:latin typeface="ArialMT"/>
                <a:ea typeface="+mj-ea"/>
                <a:cs typeface="+mj-cs"/>
              </a:rPr>
              <a:t>Identify outliers and explain data treatment steps</a:t>
            </a:r>
            <a:br>
              <a:rPr lang="en-US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alculate the IQR to know for sure the outliers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[table 1]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Clr>
                <a:srgbClr val="92D050"/>
              </a:buClr>
              <a:buFont typeface="Wingdings" panose="05000000000000000000" pitchFamily="2" charset="2"/>
              <a:buChar char="ü"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1st Quartile =QUARTILE.INC (Table2[Total Hours (626977)],1)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Clr>
                <a:srgbClr val="92D050"/>
              </a:buClr>
              <a:buFont typeface="Wingdings" panose="05000000000000000000" pitchFamily="2" charset="2"/>
              <a:buChar char="ü"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3rd Quartile =QUARTILE.INC (Table2[Total Hours (626977)],3)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Clr>
                <a:srgbClr val="92D050"/>
              </a:buClr>
              <a:buFont typeface="Wingdings" panose="05000000000000000000" pitchFamily="2" charset="2"/>
              <a:buChar char="ü"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IQR = 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3rd Quartile- 1st Quartile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Clr>
                <a:srgbClr val="92D050"/>
              </a:buClr>
              <a:buFont typeface="Wingdings" panose="05000000000000000000" pitchFamily="2" charset="2"/>
              <a:buChar char="ü"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Lower fence = 1st Quartile – (IQR * 1.5)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Clr>
                <a:srgbClr val="92D050"/>
              </a:buClr>
              <a:buFont typeface="Wingdings" panose="05000000000000000000" pitchFamily="2" charset="2"/>
              <a:buChar char="ü"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Upper fence = 3rd Quartile + (IQR*1.5)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  <a:defRPr/>
            </a:pPr>
            <a:r>
              <a:rPr lang="en-US" sz="1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Then using conditional formatting I marked the values that doesn’t fall between the Lower and Upper fence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  <a:defRPr/>
            </a:pPr>
            <a:r>
              <a:rPr lang="en-US" sz="14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OUTLIERS</a:t>
            </a:r>
            <a:r>
              <a:rPr lang="en-US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1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Hours:</a:t>
            </a:r>
            <a:r>
              <a:rPr lang="en-US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WIPPERS</a:t>
            </a:r>
            <a:r>
              <a:rPr lang="en-US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</a:t>
            </a:r>
            <a:r>
              <a:rPr lang="en-US" sz="1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Forecasted hours:</a:t>
            </a:r>
            <a:r>
              <a:rPr lang="en-US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Wippers &amp; Thermal </a:t>
            </a:r>
            <a:r>
              <a:rPr lang="en-US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1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Budget Hours:</a:t>
            </a:r>
            <a:r>
              <a:rPr lang="en-US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Wippers</a:t>
            </a:r>
            <a:r>
              <a:rPr lang="en-US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  <a:defRPr/>
            </a:pP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  <a:defRPr/>
            </a:pP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0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0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0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581ED35-3E17-4BAD-88F5-993AB7264B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141435" y="4414256"/>
            <a:ext cx="2347135" cy="215741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4A65AE-3A39-4734-BDB9-DD1E4C54D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37" y="4404924"/>
            <a:ext cx="2817073" cy="2157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C10DFD-103C-45B2-A5A6-208E9078B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570" y="4404924"/>
            <a:ext cx="2553119" cy="21574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10F5A5-43CB-4711-AA3B-ADA61396EF1E}"/>
              </a:ext>
            </a:extLst>
          </p:cNvPr>
          <p:cNvSpPr txBox="1"/>
          <p:nvPr/>
        </p:nvSpPr>
        <p:spPr>
          <a:xfrm>
            <a:off x="6524625" y="152400"/>
            <a:ext cx="5667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22C964-FE63-4B24-AB90-3ED63FD0214E}"/>
              </a:ext>
            </a:extLst>
          </p:cNvPr>
          <p:cNvSpPr txBox="1"/>
          <p:nvPr/>
        </p:nvSpPr>
        <p:spPr>
          <a:xfrm>
            <a:off x="8429625" y="152400"/>
            <a:ext cx="3695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 did the same on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table 3], which didn’t mark any Outliers because all values lie within the given range.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6D4A43-BF09-4A69-93FF-74EAE021236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582183" y="1166990"/>
            <a:ext cx="3390583" cy="31430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B92002-AEC4-4A95-B2F9-8F368952C9E2}"/>
              </a:ext>
            </a:extLst>
          </p:cNvPr>
          <p:cNvSpPr txBox="1"/>
          <p:nvPr/>
        </p:nvSpPr>
        <p:spPr>
          <a:xfrm>
            <a:off x="3879373" y="6581001"/>
            <a:ext cx="1685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Table 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6560DD-1B95-4AE8-943D-9BE82AD1CABE}"/>
              </a:ext>
            </a:extLst>
          </p:cNvPr>
          <p:cNvSpPr txBox="1"/>
          <p:nvPr/>
        </p:nvSpPr>
        <p:spPr>
          <a:xfrm>
            <a:off x="10277474" y="4310061"/>
            <a:ext cx="1800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Table 6 </a:t>
            </a:r>
          </a:p>
        </p:txBody>
      </p:sp>
    </p:spTree>
    <p:extLst>
      <p:ext uri="{BB962C8B-B14F-4D97-AF65-F5344CB8AC3E}">
        <p14:creationId xmlns:p14="http://schemas.microsoft.com/office/powerpoint/2010/main" val="523354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l="56000" t="60000" r="-15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8078B-0FD9-4489-B98A-619B9A79D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85724"/>
            <a:ext cx="7003473" cy="6772276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Identify reasonable SLA for tickets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Based on the severity of the ticket, the date difference (days worked on case) shouldn’t exceed a specific number of days.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example, Calculating the average and maximum days taken to solve cases that were opened with severity RED and GREEN.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8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8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8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 notice that: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Average days of both Severities are almost the same, and the Maximum days of both severities are exactly the same.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So, a reasonable SLA for tickets would be to prioritize Cases with RED severity by minimizing the Average Days and Maximum days say by 30% </a:t>
            </a: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also adjusting the SLA for Green, yellow and orange.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ecause it’s not rational that the Most severe cases and the Least severe case should take the same number of days to be closed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47A6B0B-E8FC-4C07-8D15-FAD0C9F4EEF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32892101"/>
              </p:ext>
            </p:extLst>
          </p:nvPr>
        </p:nvGraphicFramePr>
        <p:xfrm>
          <a:off x="838199" y="2629693"/>
          <a:ext cx="5866764" cy="107553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466691">
                  <a:extLst>
                    <a:ext uri="{9D8B030D-6E8A-4147-A177-3AD203B41FA5}">
                      <a16:colId xmlns:a16="http://schemas.microsoft.com/office/drawing/2014/main" val="3111503302"/>
                    </a:ext>
                  </a:extLst>
                </a:gridCol>
                <a:gridCol w="1466691">
                  <a:extLst>
                    <a:ext uri="{9D8B030D-6E8A-4147-A177-3AD203B41FA5}">
                      <a16:colId xmlns:a16="http://schemas.microsoft.com/office/drawing/2014/main" val="1139328751"/>
                    </a:ext>
                  </a:extLst>
                </a:gridCol>
                <a:gridCol w="1466691">
                  <a:extLst>
                    <a:ext uri="{9D8B030D-6E8A-4147-A177-3AD203B41FA5}">
                      <a16:colId xmlns:a16="http://schemas.microsoft.com/office/drawing/2014/main" val="2742116308"/>
                    </a:ext>
                  </a:extLst>
                </a:gridCol>
                <a:gridCol w="1466691">
                  <a:extLst>
                    <a:ext uri="{9D8B030D-6E8A-4147-A177-3AD203B41FA5}">
                      <a16:colId xmlns:a16="http://schemas.microsoft.com/office/drawing/2014/main" val="2492703584"/>
                    </a:ext>
                  </a:extLst>
                </a:gridCol>
              </a:tblGrid>
              <a:tr h="35851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i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Severity</a:t>
                      </a:r>
                      <a:endParaRPr lang="en-US" sz="1000" i="1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i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Days</a:t>
                      </a:r>
                      <a:endParaRPr lang="en-US" sz="1000" i="1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i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Maximum Days</a:t>
                      </a:r>
                      <a:endParaRPr lang="en-US" sz="1000" i="1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i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Cases</a:t>
                      </a:r>
                      <a:endParaRPr lang="en-US" sz="1000" i="1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482841"/>
                  </a:ext>
                </a:extLst>
              </a:tr>
              <a:tr h="35851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i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</a:t>
                      </a:r>
                      <a:endParaRPr lang="en-US" sz="1000" i="1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i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</a:t>
                      </a:r>
                      <a:endParaRPr lang="en-US" sz="1000" b="1" i="1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i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301</a:t>
                      </a:r>
                      <a:endParaRPr lang="en-US" sz="1000" b="1" i="1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i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5454</a:t>
                      </a:r>
                      <a:endParaRPr lang="en-US" sz="1000" b="1" i="1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026368"/>
                  </a:ext>
                </a:extLst>
              </a:tr>
              <a:tr h="35851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i="1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Green</a:t>
                      </a:r>
                      <a:endParaRPr lang="en-US" sz="1000" i="1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i="1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153</a:t>
                      </a:r>
                      <a:endParaRPr lang="en-US" sz="1000" b="1" i="1" kern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i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301</a:t>
                      </a:r>
                      <a:endParaRPr lang="en-US" sz="1000" b="1" i="1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b="1" i="1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5493</a:t>
                      </a:r>
                      <a:endParaRPr lang="en-US" sz="1000" b="1" i="1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68372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51B888D-61CE-4730-B823-528373300020}"/>
              </a:ext>
            </a:extLst>
          </p:cNvPr>
          <p:cNvSpPr txBox="1"/>
          <p:nvPr/>
        </p:nvSpPr>
        <p:spPr>
          <a:xfrm>
            <a:off x="8734426" y="572206"/>
            <a:ext cx="3181349" cy="540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KPI’s for representing data :</a:t>
            </a:r>
          </a:p>
          <a:p>
            <a:endParaRPr lang="en-US" dirty="0"/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Departments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Hours / forecasted / budget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Ticket origin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Cases Severity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Date difference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**Please note that I created 2 dashboards using Power BI that I have attached with the power point** </a:t>
            </a:r>
            <a:endParaRPr lang="en-US" sz="1800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639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l="56000" t="60000" r="-15000" b="-19000"/>
          </a:stretch>
        </a:blip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/>
          <p:nvPr/>
        </p:nvSpPr>
        <p:spPr>
          <a:xfrm flipH="1">
            <a:off x="-1339849" y="-596900"/>
            <a:ext cx="10985500" cy="6477000"/>
          </a:xfrm>
          <a:custGeom>
            <a:avLst/>
            <a:gdLst/>
            <a:ahLst/>
            <a:cxnLst/>
            <a:rect l="l" t="t" r="r" b="b"/>
            <a:pathLst>
              <a:path w="329565" h="194310" extrusionOk="0">
                <a:moveTo>
                  <a:pt x="0" y="0"/>
                </a:moveTo>
                <a:lnTo>
                  <a:pt x="33147" y="107442"/>
                </a:lnTo>
                <a:lnTo>
                  <a:pt x="74295" y="118110"/>
                </a:lnTo>
                <a:lnTo>
                  <a:pt x="134493" y="194310"/>
                </a:lnTo>
                <a:lnTo>
                  <a:pt x="329565" y="180594"/>
                </a:lnTo>
                <a:lnTo>
                  <a:pt x="308229" y="1143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8" name="Picture 2" descr="Thank You | Bedfordshire Sands">
            <a:extLst>
              <a:ext uri="{FF2B5EF4-FFF2-40B4-BE49-F238E27FC236}">
                <a16:creationId xmlns:a16="http://schemas.microsoft.com/office/drawing/2014/main" id="{20F94532-F2B7-418B-813D-E0AB880E8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9138">
            <a:off x="2605725" y="1637452"/>
            <a:ext cx="5751912" cy="407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960</Words>
  <Application>Microsoft Office PowerPoint</Application>
  <PresentationFormat>Widescreen</PresentationFormat>
  <Paragraphs>240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ArialMT</vt:lpstr>
      <vt:lpstr>Assistant ExtraLight</vt:lpstr>
      <vt:lpstr>Calibri</vt:lpstr>
      <vt:lpstr>Calibri Light</vt:lpstr>
      <vt:lpstr>Nunito Sans</vt:lpstr>
      <vt:lpstr>Nunito Sans ExtraBold</vt:lpstr>
      <vt:lpstr>Pontano Sans</vt:lpstr>
      <vt:lpstr>Wingdings</vt:lpstr>
      <vt:lpstr>Office Theme</vt:lpstr>
      <vt:lpstr>Marketing Newsletter</vt:lpstr>
      <vt:lpstr>PowerPoint Presentation</vt:lpstr>
      <vt:lpstr>Data cleaning and  manipulation using Python</vt:lpstr>
      <vt:lpstr>Identify trends and patterns. 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Godzilla Zaki</dc:creator>
  <cp:lastModifiedBy>Godzilla Zaki</cp:lastModifiedBy>
  <cp:revision>10</cp:revision>
  <dcterms:created xsi:type="dcterms:W3CDTF">2022-12-06T19:04:18Z</dcterms:created>
  <dcterms:modified xsi:type="dcterms:W3CDTF">2022-12-11T07:15:14Z</dcterms:modified>
</cp:coreProperties>
</file>